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75430c1b0534be1" /><Relationship Type="http://schemas.openxmlformats.org/officeDocument/2006/relationships/extended-properties" Target="/docProps/app.xml" Id="R0fc273d576864379" /><Relationship Type="http://schemas.openxmlformats.org/officeDocument/2006/relationships/officeDocument" Target="/ppt/presentation.xml" Id="R27f0223b4c2849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fe076b373d043a4"/>
  </p:sldMasterIdLst>
  <p:notesMasterIdLst>
    <p:notesMasterId xmlns:r="http://schemas.openxmlformats.org/officeDocument/2006/relationships" r:id="R23c60ef6baa94456"/>
  </p:notesMasterIdLst>
  <p:sldIdLst>
    <p:sldId xmlns:r="http://schemas.openxmlformats.org/officeDocument/2006/relationships" id="256" r:id="Rcecb16b3f6a74321"/>
    <p:sldId xmlns:r="http://schemas.openxmlformats.org/officeDocument/2006/relationships" id="257" r:id="R1ee407c84c7f43e6"/>
    <p:sldId xmlns:r="http://schemas.openxmlformats.org/officeDocument/2006/relationships" id="258" r:id="R43c4242d7aa94cfd"/>
    <p:sldId xmlns:r="http://schemas.openxmlformats.org/officeDocument/2006/relationships" id="259" r:id="R6d6fd94499b14d69"/>
    <p:sldId xmlns:r="http://schemas.openxmlformats.org/officeDocument/2006/relationships" id="260" r:id="Rb2cfe7c635f94fe9"/>
    <p:sldId xmlns:r="http://schemas.openxmlformats.org/officeDocument/2006/relationships" id="261" r:id="R6671f6c3ee5949ec"/>
    <p:sldId xmlns:r="http://schemas.openxmlformats.org/officeDocument/2006/relationships" id="262" r:id="R32022d505bad4df0"/>
    <p:sldId xmlns:r="http://schemas.openxmlformats.org/officeDocument/2006/relationships" id="263" r:id="R947f26be50cf4025"/>
    <p:sldId xmlns:r="http://schemas.openxmlformats.org/officeDocument/2006/relationships" id="264" r:id="R984cc8d5a8b2401a"/>
    <p:sldId xmlns:r="http://schemas.openxmlformats.org/officeDocument/2006/relationships" id="265" r:id="Rc2a931e5f81f434d"/>
    <p:sldId xmlns:r="http://schemas.openxmlformats.org/officeDocument/2006/relationships" id="266" r:id="R15ef99fc55d946c0"/>
    <p:sldId xmlns:r="http://schemas.openxmlformats.org/officeDocument/2006/relationships" id="267" r:id="R7260378418794581"/>
    <p:sldId xmlns:r="http://schemas.openxmlformats.org/officeDocument/2006/relationships" id="268" r:id="Re841c86c0da2447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392ba717c2470e" /><Relationship Type="http://schemas.openxmlformats.org/officeDocument/2006/relationships/slideMaster" Target="/ppt/slideMasters/slideMaster1.xml" Id="R3fe076b373d043a4" /><Relationship Type="http://schemas.openxmlformats.org/officeDocument/2006/relationships/notesMaster" Target="/ppt/notesMasters/notesMaster1.xml" Id="R23c60ef6baa94456" /><Relationship Type="http://schemas.openxmlformats.org/officeDocument/2006/relationships/presProps" Target="/ppt/presProps.xml" Id="R87c8bc42579c4687" /><Relationship Type="http://schemas.openxmlformats.org/officeDocument/2006/relationships/tableStyles" Target="/ppt/tableStyles.xml" Id="R9a7d32b06459469c" /><Relationship Type="http://schemas.openxmlformats.org/officeDocument/2006/relationships/slide" Target="/ppt/slides/slide1.xml" Id="Rcecb16b3f6a74321" /><Relationship Type="http://schemas.openxmlformats.org/officeDocument/2006/relationships/slide" Target="/ppt/slides/slide2.xml" Id="R1ee407c84c7f43e6" /><Relationship Type="http://schemas.openxmlformats.org/officeDocument/2006/relationships/slide" Target="/ppt/slides/slide3.xml" Id="R43c4242d7aa94cfd" /><Relationship Type="http://schemas.openxmlformats.org/officeDocument/2006/relationships/slide" Target="/ppt/slides/slide4.xml" Id="R6d6fd94499b14d69" /><Relationship Type="http://schemas.openxmlformats.org/officeDocument/2006/relationships/slide" Target="/ppt/slides/slide5.xml" Id="Rb2cfe7c635f94fe9" /><Relationship Type="http://schemas.openxmlformats.org/officeDocument/2006/relationships/slide" Target="/ppt/slides/slide6.xml" Id="R6671f6c3ee5949ec" /><Relationship Type="http://schemas.openxmlformats.org/officeDocument/2006/relationships/slide" Target="/ppt/slides/slide7.xml" Id="R32022d505bad4df0" /><Relationship Type="http://schemas.openxmlformats.org/officeDocument/2006/relationships/slide" Target="/ppt/slides/slide8.xml" Id="R947f26be50cf4025" /><Relationship Type="http://schemas.openxmlformats.org/officeDocument/2006/relationships/slide" Target="/ppt/slides/slide9.xml" Id="R984cc8d5a8b2401a" /><Relationship Type="http://schemas.openxmlformats.org/officeDocument/2006/relationships/slide" Target="/ppt/slides/slide10.xml" Id="Rc2a931e5f81f434d" /><Relationship Type="http://schemas.openxmlformats.org/officeDocument/2006/relationships/slide" Target="/ppt/slides/slide11.xml" Id="R15ef99fc55d946c0" /><Relationship Type="http://schemas.openxmlformats.org/officeDocument/2006/relationships/slide" Target="/ppt/slides/slide12.xml" Id="R7260378418794581" /><Relationship Type="http://schemas.openxmlformats.org/officeDocument/2006/relationships/slide" Target="/ppt/slides/slide13.xml" Id="Re841c86c0da2447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41b363639dc487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d3b1106715e4a9b" /><Relationship Type="http://schemas.openxmlformats.org/officeDocument/2006/relationships/notesMaster" Target="/ppt/notesMasters/notesMaster1.xml" Id="R62995239a00c48b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44db1b55b241e5" /><Relationship Type="http://schemas.openxmlformats.org/officeDocument/2006/relationships/notesMaster" Target="/ppt/notesMasters/notesMaster1.xml" Id="R8708f9002e714c3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ba4a91ce1c4690" /><Relationship Type="http://schemas.openxmlformats.org/officeDocument/2006/relationships/notesMaster" Target="/ppt/notesMasters/notesMaster1.xml" Id="R3f67fd922d4c4de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9de0776ce9844c5" /><Relationship Type="http://schemas.openxmlformats.org/officeDocument/2006/relationships/notesMaster" Target="/ppt/notesMasters/notesMaster1.xml" Id="R52a1cace375347d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26162dd0b74c9c" /><Relationship Type="http://schemas.openxmlformats.org/officeDocument/2006/relationships/notesMaster" Target="/ppt/notesMasters/notesMaster1.xml" Id="Rd65b2990256e4e5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997c20b3d94da4" /><Relationship Type="http://schemas.openxmlformats.org/officeDocument/2006/relationships/notesMaster" Target="/ppt/notesMasters/notesMaster1.xml" Id="R85411b0d7f69453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253e6bde2947ea" /><Relationship Type="http://schemas.openxmlformats.org/officeDocument/2006/relationships/notesMaster" Target="/ppt/notesMasters/notesMaster1.xml" Id="R994acd417198473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877d75e49be43ad" /><Relationship Type="http://schemas.openxmlformats.org/officeDocument/2006/relationships/notesMaster" Target="/ppt/notesMasters/notesMaster1.xml" Id="Rced14a263f7147a0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e7baf458fb4782" /><Relationship Type="http://schemas.openxmlformats.org/officeDocument/2006/relationships/notesMaster" Target="/ppt/notesMasters/notesMaster1.xml" Id="Rf7b9999e6de04ad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0cc2d0fd83e4331" /><Relationship Type="http://schemas.openxmlformats.org/officeDocument/2006/relationships/notesMaster" Target="/ppt/notesMasters/notesMaster1.xml" Id="Rcf69aa585142445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71acc2a509f4fc4" /><Relationship Type="http://schemas.openxmlformats.org/officeDocument/2006/relationships/notesMaster" Target="/ppt/notesMasters/notesMaster1.xml" Id="R7e5bb0814565466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68ba26b4ce9458b" /><Relationship Type="http://schemas.openxmlformats.org/officeDocument/2006/relationships/notesMaster" Target="/ppt/notesMasters/notesMaster1.xml" Id="R4b7da5fa79c5434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21572c0f92747fa" /><Relationship Type="http://schemas.openxmlformats.org/officeDocument/2006/relationships/notesMaster" Target="/ppt/notesMasters/notesMaster1.xml" Id="Rf8a899af5c7744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KATRE S-BAS proje dosyaları ve uygulama ekran görüntüleri (kurum içi kaynak).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9f0fdf0d6b8440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028ae2695a74c00" /><Relationship Type="http://schemas.openxmlformats.org/officeDocument/2006/relationships/slideLayout" Target="/ppt/slideLayouts/slideLayout1.xml" Id="R25fcc707fbab4cd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fcc707fbab4cd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a9de3a001a4d35" /><Relationship Type="http://schemas.openxmlformats.org/officeDocument/2006/relationships/image" Target="/ppt/media/image.png" Id="R5de22f793f44461b" /><Relationship Type="http://schemas.openxmlformats.org/officeDocument/2006/relationships/image" Target="/ppt/media/image2.png" Id="R84a3c5c5e4794b34" /><Relationship Type="http://schemas.openxmlformats.org/officeDocument/2006/relationships/notesSlide" Target="/ppt/notesSlides/notesSlide1.xml" Id="Rd59f1faf1e99442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13d8f98f394387" /><Relationship Type="http://schemas.openxmlformats.org/officeDocument/2006/relationships/notesSlide" Target="/ppt/notesSlides/notesSlide2.xml" Id="R7dc9fa15ebea4d8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811ec1a69e40c5" /><Relationship Type="http://schemas.openxmlformats.org/officeDocument/2006/relationships/image" Target="/ppt/media/image3.png" Id="R88efd293b92a4a52" /><Relationship Type="http://schemas.openxmlformats.org/officeDocument/2006/relationships/notesSlide" Target="/ppt/notesSlides/notesSlide3.xml" Id="R07848e95db8b45a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f30d8fe5d4465c" /><Relationship Type="http://schemas.openxmlformats.org/officeDocument/2006/relationships/image" Target="/ppt/media/image4.png" Id="Ra44caa93a92c4419" /><Relationship Type="http://schemas.openxmlformats.org/officeDocument/2006/relationships/notesSlide" Target="/ppt/notesSlides/notesSlide4.xml" Id="R8f454d1c3bb847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c254d682944ca0" /><Relationship Type="http://schemas.openxmlformats.org/officeDocument/2006/relationships/image" Target="/ppt/media/image5.png" Id="Rc6d4f75ac83c4cef" /><Relationship Type="http://schemas.openxmlformats.org/officeDocument/2006/relationships/notesSlide" Target="/ppt/notesSlides/notesSlide5.xml" Id="R9a2f6fbc8eae4a7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6ceb8313464e86" /><Relationship Type="http://schemas.openxmlformats.org/officeDocument/2006/relationships/image" Target="/ppt/media/image6.png" Id="Rbb434404b24d4702" /><Relationship Type="http://schemas.openxmlformats.org/officeDocument/2006/relationships/image" Target="/ppt/media/image7.png" Id="R8ed74bd6e63c4328" /><Relationship Type="http://schemas.openxmlformats.org/officeDocument/2006/relationships/notesSlide" Target="/ppt/notesSlides/notesSlide6.xml" Id="R8842218b69c8487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301fef5c284fef" /><Relationship Type="http://schemas.openxmlformats.org/officeDocument/2006/relationships/image" Target="/ppt/media/image8.png" Id="R636245d1d2c14940" /><Relationship Type="http://schemas.openxmlformats.org/officeDocument/2006/relationships/notesSlide" Target="/ppt/notesSlides/notesSlide7.xml" Id="Ra832b62bb8e2483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5095bd1914299" /><Relationship Type="http://schemas.openxmlformats.org/officeDocument/2006/relationships/notesSlide" Target="/ppt/notesSlides/notesSlide8.xml" Id="R2c049366ca4a44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118c81bc574c75" /><Relationship Type="http://schemas.openxmlformats.org/officeDocument/2006/relationships/notesSlide" Target="/ppt/notesSlides/notesSlide9.xml" Id="Ra1ece0117db741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60a77780854f44" /><Relationship Type="http://schemas.openxmlformats.org/officeDocument/2006/relationships/notesSlide" Target="/ppt/notesSlides/notesSlide10.xml" Id="Rcf56175ca5d9436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34ff3df5c6d4a2a" /><Relationship Type="http://schemas.openxmlformats.org/officeDocument/2006/relationships/notesSlide" Target="/ppt/notesSlides/notesSlide11.xml" Id="R5fd509f317ae45e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c715ad9ce34fa9" /><Relationship Type="http://schemas.openxmlformats.org/officeDocument/2006/relationships/image" Target="/ppt/media/image9.png" Id="Rfbcc9c50a98249e3" /><Relationship Type="http://schemas.openxmlformats.org/officeDocument/2006/relationships/image" Target="/ppt/media/image10.png" Id="Rf177b190c32041a5" /><Relationship Type="http://schemas.openxmlformats.org/officeDocument/2006/relationships/notesSlide" Target="/ppt/notesSlides/notesSlide12.xml" Id="Ra3e9a073f8164af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16d116bd730419a" /><Relationship Type="http://schemas.openxmlformats.org/officeDocument/2006/relationships/image" Target="/ppt/media/image11.png" Id="R816a2f48c9884892" /><Relationship Type="http://schemas.openxmlformats.org/officeDocument/2006/relationships/notesSlide" Target="/ppt/notesSlides/notesSlide13.xml" Id="Ree123f506519418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317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22f793f44461b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59531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AED425-519E-45FE-9566-4D9AA551A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31718">
              <a:alpha val="72157"/>
            </a:srgbClr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a3c5c5e4794b34"/>
          <a:stretch xmlns:a="http://schemas.openxmlformats.org/drawingml/2006/main"/>
        </p:blipFill>
        <p:spPr>
          <a:xfrm xmlns:a="http://schemas.openxmlformats.org/drawingml/2006/main">
            <a:off x="685800" y="552450"/>
            <a:ext cx="1524000" cy="1524000"/>
          </a:xfrm>
          <a:prstGeom xmlns:a="http://schemas.openxmlformats.org/drawingml/2006/main" prst="roundRect">
            <a:avLst>
              <a:gd name="adj" fmla="val 13750"/>
            </a:avLst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EBF238-14CA-4310-9179-E9E998DA2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723900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Binalar artık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sadece çalışmıyor;</a:t>
            </a:r>
          </a:p>
          <a:p xmlns:a="http://schemas.openxmlformats.org/drawingml/2006/main">
            <a:pPr algn="l">
              <a:defRPr sz="4050" b="1">
                <a:solidFill>
                  <a:srgbClr val="FFFFFF"/>
                </a:solidFill>
              </a:defRPr>
            </a:pPr>
            <a:r>
              <a:rPr sz="4050" b="1">
                <a:solidFill>
                  <a:srgbClr val="FFFFFF"/>
                </a:solidFill>
              </a:rPr>
              <a:t>birlikte düşünüyor.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72AB8C-13EF-41BD-8A42-5ED9ECD0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53000"/>
            <a:ext cx="685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8D9B2"/>
                </a:solidFill>
              </a:defRPr>
            </a:pPr>
            <a:r>
              <a:rPr sz="1800" b="1">
                <a:solidFill>
                  <a:srgbClr val="28D9B2"/>
                </a:solidFill>
              </a:rPr>
              <a:t>KATRE S-BAS • Akıllı Bina Otomasyon Platformu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249D08-BAAC-4C8E-8E88-E8BC8BAAA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5DDD7"/>
                </a:solidFill>
              </a:defRPr>
            </a:pPr>
            <a:r>
              <a:rPr sz="1350" b="0">
                <a:solidFill>
                  <a:srgbClr val="C5DDD7"/>
                </a:solidFill>
              </a:rPr>
              <a:t>Satış ve çözüm sunumu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DBE08F-20A9-42C4-AA5D-6F6662BF3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KATRE S-BAS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BAD69A-77EF-49EA-BCBE-E8E5EA2E0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42429765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37A038-26B1-4132-826A-B44CB409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Dağınık sistemler, yönetimi zorlaştırır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F0F124-EDE8-4906-8D8F-6AD56C154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Kullanıcılar daha az uygulama, daha net kontrol ve daha güvenli erişim bekliyor.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E1EEAB-24B8-4278-B487-EC788D23C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E95C79-2D88-4353-B29F-783093A56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57375"/>
            <a:ext cx="509587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DD872-D7F5-4DC8-BC42-20D52714D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76450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Parçalı kontrol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E57AC-4359-4E6F-8D1B-735C861A1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05075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Aydınlatma, iklim, perde, priz ve sensörlerin farklı yöntemlerle yönetilmesi.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237B9E-32C2-4DFD-8D04-F26277359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57375"/>
            <a:ext cx="509587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C65BF7-9933-47F1-8AC7-AD3431EBA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076450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Belirsiz durum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3EE0F1-CC1F-423F-991E-E0DC3AABF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2505075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Cihazın açık mı, çevrimiçi mi veya doğru değerde mi olduğunun tek bakışta görülememesi.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450596-D612-4E16-B6E6-8CB5B689F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810000"/>
            <a:ext cx="509587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16C452-C0ED-4696-B6FF-0B3B87E41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0290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Zor paylaşım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BA7D7-EE54-4D0A-BD86-BF854D4CC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577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Aile, çalışan veya tesis personeline kontrollü erişim vermenin karmaşık olması.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CFCAF-CFB3-4C02-897F-A2AD24D3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810000"/>
            <a:ext cx="509587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424C39-8ABE-4218-BE41-07C094F73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029075"/>
            <a:ext cx="4476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Manuel operasyon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5B6DDBD-9D98-4D3D-A361-BDED301C6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4457700"/>
            <a:ext cx="44767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Tekrarlanan günlük işlemlerin kullanıcı müdahalesine bağlı kalması.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87C8B5-8006-49D2-9175-1623D6E70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EFE8CB-35BA-49F9-AF1F-E0FC55042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773192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4BE1CA-4352-4821-8BC8-145669A4A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Tek uygulama, bütünleşik bina deneyimi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75D4CB-FF30-445A-95AE-19B6C5086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KATRE S-BAS cihazları, kullanıcıları ve otomasyon kurallarını ortak bir platformda buluşturur.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ED0C4B-8CFE-4E5D-B8DB-5CA28EE3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efd293b92a4a52"/>
          <a:stretch xmlns:a="http://schemas.openxmlformats.org/drawingml/2006/main"/>
        </p:blipFill>
        <p:spPr>
          <a:xfrm xmlns:a="http://schemas.openxmlformats.org/drawingml/2006/main">
            <a:off x="7837289" y="1666875"/>
            <a:ext cx="2518172" cy="4476750"/>
          </a:xfrm>
          <a:prstGeom xmlns:a="http://schemas.openxmlformats.org/drawingml/2006/main" prst="roundRect">
            <a:avLst>
              <a:gd name="adj" fmla="val 7333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EDEF02-D19D-4D86-9DDE-B115F327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335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02FB06-E2BD-47B0-9100-C33E6564B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857375"/>
            <a:ext cx="557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C"/>
                </a:solidFill>
              </a:defRPr>
            </a:pPr>
            <a:r>
              <a:rPr sz="1500" b="1">
                <a:solidFill>
                  <a:srgbClr val="071B1C"/>
                </a:solidFill>
              </a:rPr>
              <a:t>Tek merkezden kontrol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C4CCC0-D6E4-4FF5-84CE-C35927917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152650"/>
            <a:ext cx="557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46E"/>
                </a:solidFill>
              </a:defRPr>
            </a:pPr>
            <a:r>
              <a:rPr sz="1200" b="0">
                <a:solidFill>
                  <a:srgbClr val="60746E"/>
                </a:solidFill>
              </a:rPr>
              <a:t>Oda ve cihaz durumlarını anlık izleyin; desteklenen cihazları doğrudan yönetin.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C4B9AA-47D5-403E-A89B-784A8B20F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93370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61BD2-7976-42E2-8DD6-0B3103B6D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857500"/>
            <a:ext cx="557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C"/>
                </a:solidFill>
              </a:defRPr>
            </a:pPr>
            <a:r>
              <a:rPr sz="1500" b="1">
                <a:solidFill>
                  <a:srgbClr val="071B1C"/>
                </a:solidFill>
              </a:rPr>
              <a:t>Kişiye göre deneyim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706D49-586C-4CD9-99B6-AFCC7D90D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52775"/>
            <a:ext cx="557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46E"/>
                </a:solidFill>
              </a:defRPr>
            </a:pPr>
            <a:r>
              <a:rPr sz="1200" b="0">
                <a:solidFill>
                  <a:srgbClr val="60746E"/>
                </a:solidFill>
              </a:rPr>
              <a:t>Dil, bölge ve tema seçenekleriyle kullanıcıya uyum sağlayan arayüz.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1300D-AB33-4C61-B129-13C76034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9338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81A4A9-8CFD-4A7D-B135-06075B313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857625"/>
            <a:ext cx="557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C"/>
                </a:solidFill>
              </a:defRPr>
            </a:pPr>
            <a:r>
              <a:rPr sz="1500" b="1">
                <a:solidFill>
                  <a:srgbClr val="071B1C"/>
                </a:solidFill>
              </a:rPr>
              <a:t>Otomasyon ve senaryolar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3E1669-B9E6-4F91-BFAD-574C14909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152900"/>
            <a:ext cx="557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46E"/>
                </a:solidFill>
              </a:defRPr>
            </a:pPr>
            <a:r>
              <a:rPr sz="1200" b="0">
                <a:solidFill>
                  <a:srgbClr val="60746E"/>
                </a:solidFill>
              </a:rPr>
              <a:t>Zamana, haftanın günlerine veya sensör koşullarına göre cihaz davranışları.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A20E16-8ABB-4576-BF5F-C2288E64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9339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60B015-1873-4C15-8985-4AF26749F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857750"/>
            <a:ext cx="55721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B1C"/>
                </a:solidFill>
              </a:defRPr>
            </a:pPr>
            <a:r>
              <a:rPr sz="1500" b="1">
                <a:solidFill>
                  <a:srgbClr val="071B1C"/>
                </a:solidFill>
              </a:rPr>
              <a:t>Güvenli paylaşım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80F9A8-3F9A-49A8-9292-F4B50E9D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153025"/>
            <a:ext cx="5572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60746E"/>
                </a:solidFill>
              </a:defRPr>
            </a:pPr>
            <a:r>
              <a:rPr sz="1200" b="0">
                <a:solidFill>
                  <a:srgbClr val="60746E"/>
                </a:solidFill>
              </a:rPr>
              <a:t>Cihaz sahibinin belirlediği ayrıntılı yetkilerle kontrollü kullanım.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53DDA-C481-4DA3-8A12-D2EC48E06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AA7E7C-A249-4EB9-A3FD-596D2EAFC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04890728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653D8C-0D0D-4ECA-A9D2-B0D691BF6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Kurulum süreci sade, cihaz doğrulaması kontrollü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6CCF4B-507F-4E96-94A3-DB37851C8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Karekodu okutun, ürünü doğrulayın, odayı seçin ve kullanmaya başlayın.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F4AC24-1B76-40B0-8B67-72D9EC9A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4caa93a92c4419"/>
          <a:stretch xmlns:a="http://schemas.openxmlformats.org/drawingml/2006/main"/>
        </p:blipFill>
        <p:spPr>
          <a:xfrm xmlns:a="http://schemas.openxmlformats.org/drawingml/2006/main">
            <a:off x="897731" y="1809750"/>
            <a:ext cx="2357438" cy="4191000"/>
          </a:xfrm>
          <a:prstGeom xmlns:a="http://schemas.openxmlformats.org/drawingml/2006/main" prst="roundRect">
            <a:avLst>
              <a:gd name="adj" fmla="val 7857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D71D27-D5D6-4221-B85F-06A226FF5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179070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28D9B2"/>
                </a:solidFill>
              </a:defRPr>
            </a:pPr>
            <a:r>
              <a:rPr sz="2100" b="1">
                <a:solidFill>
                  <a:srgbClr val="28D9B2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4E5B1A-0676-45A8-ADD3-17315ABAF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17907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Karekodu okut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399786-9BAB-4983-932C-0534D5B65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133600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Seri numarası uygulama tarafından okunur.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ED56B4-DA1C-45D6-95D0-6D054D4AF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2847975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28D9B2"/>
                </a:solidFill>
              </a:defRPr>
            </a:pPr>
            <a:r>
              <a:rPr sz="2100" b="1">
                <a:solidFill>
                  <a:srgbClr val="28D9B2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40F114-4537-4489-9A7C-940E53140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28479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Envanterde doğrula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3F663E-2C94-4CE9-8489-BDFA72C58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190875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Ürün ve seri numarası sunucu tarafında kontrol edilir.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4B4505-D2EF-470F-9E79-CEA56C359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3905250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28D9B2"/>
                </a:solidFill>
              </a:defRPr>
            </a:pPr>
            <a:r>
              <a:rPr sz="2100" b="1">
                <a:solidFill>
                  <a:srgbClr val="28D9B2"/>
                </a:solidFill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C4F35C-CA82-49CD-BEBB-A5A2E618F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39052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Odaya yerleştir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B76C24-9DC9-4DB3-8DB5-A0D662FB0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248150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Kullanıcı cihazın ait olduğu odayı seçer.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836CC9-3176-44E6-B1F9-19DBCBE4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48125" y="4962525"/>
            <a:ext cx="5238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28D9B2"/>
                </a:solidFill>
              </a:defRPr>
            </a:pPr>
            <a:r>
              <a:rPr sz="2100" b="1">
                <a:solidFill>
                  <a:srgbClr val="28D9B2"/>
                </a:solidFill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235841-AC09-4A6F-924C-2C39E753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49625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Kontrole başla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55AA39-69FF-4267-A8A7-DBDC48F10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4875" y="5305425"/>
            <a:ext cx="5524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Cihaz tipine uygun kontrol alanı otomatik sunulur.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ED7B246-4F8D-4A1E-90AD-5F14732E3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C31C09-D500-4E12-B810-F012AA1DD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743158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05C073A-803F-47C8-AE13-613FACAA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Her cihaz için amaca uygun kontrol deneyimi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F1DFF1-6BD8-4995-A5DF-E6326A064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Kullanıcı yalnızca ihtiyacı olan kontrolü görür; teknik ayrıntılar arka planda kalır.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5276EF-83FE-4EC5-A895-22E1F07F3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d4f75ac83c4cef"/>
          <a:stretch xmlns:a="http://schemas.openxmlformats.org/drawingml/2006/main"/>
        </p:blipFill>
        <p:spPr>
          <a:xfrm xmlns:a="http://schemas.openxmlformats.org/drawingml/2006/main">
            <a:off x="1154609" y="1714500"/>
            <a:ext cx="2491383" cy="4429125"/>
          </a:xfrm>
          <a:prstGeom xmlns:a="http://schemas.openxmlformats.org/drawingml/2006/main" prst="roundRect">
            <a:avLst>
              <a:gd name="adj" fmla="val 6111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6235C-338E-4C7C-9875-EB222C4E9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1809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Dimmer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36C0C-888A-4671-9197-CA016BC20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2098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Aç/kapat ve parlaklık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D4BCB-6C4B-4B53-976F-4129DAFE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27241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0A80C8-BD17-4497-BFE3-334AC8467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143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Kontrol ünitesi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E9F7C7-13CB-42B5-A62D-6D996BAB7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35433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Modele göre çoklu kanal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4781B2-898F-4845-A000-912E4318E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0576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6C9F82-F985-43E8-A84F-EE04E1444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476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Termostat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AFE1A1-598D-4C9C-A801-C95FE8A85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8768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Hedef ve ortam sıcaklığı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B54DB-3F1F-4680-B17B-D6C71D0B4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53911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988D9D-B7CD-4811-B93B-B123D30C0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809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Perde / panjur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53EF30-B9F7-434F-A3E8-AA97AA37A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098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Yukarı, aşağı, durdur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85FAD1-2FB0-4EFE-8EC1-DA833B87E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7241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72E498-1C50-4EAA-AEC9-3084A41C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1432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Priz ve çıkış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A1B4EB-52A6-4959-AE60-6D9804466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5433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Tek dokunuşla kontrol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06BDB71-0392-4B4D-86A4-D7853D952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0576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14A26B-D327-4A09-9FAF-27F7DEB84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47675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Sensörler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035872-8C20-421A-9DD0-137697037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8768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Kontak, varlık, nem durumu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1A7CB6-524B-45F6-9067-E26D83BA4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5391150"/>
            <a:ext cx="26193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BF21F10-48D7-4DA1-9EFB-B640198FB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875B1C-DE09-48C9-B6EC-F9FAB3B0C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76838851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62A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DD9EEB-43B9-4521-BC75-AB347D643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720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Rutinleri senaryolara dönüştürün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36B91-7B9B-4F56-A98B-CE58CF71C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47750"/>
            <a:ext cx="952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FD8D1"/>
                </a:solidFill>
              </a:defRPr>
            </a:pPr>
            <a:r>
              <a:rPr sz="1350" b="0">
                <a:solidFill>
                  <a:srgbClr val="BFD8D1"/>
                </a:solidFill>
              </a:rPr>
              <a:t>Zaman ve cihaz durumu birlikte değerlendirilerek tutarlı otomasyon sağlanır.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434404b24d4702"/>
          <a:stretch xmlns:a="http://schemas.openxmlformats.org/drawingml/2006/main"/>
        </p:blipFill>
        <p:spPr>
          <a:xfrm xmlns:a="http://schemas.openxmlformats.org/drawingml/2006/main">
            <a:off x="794742" y="1714500"/>
            <a:ext cx="2411016" cy="4286250"/>
          </a:xfrm>
          <a:prstGeom xmlns:a="http://schemas.openxmlformats.org/drawingml/2006/main" prst="roundRect">
            <a:avLst>
              <a:gd name="adj" fmla="val 8148"/>
            </a:avLst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d74bd6e63c4328"/>
          <a:stretch xmlns:a="http://schemas.openxmlformats.org/drawingml/2006/main"/>
        </p:blipFill>
        <p:spPr>
          <a:xfrm xmlns:a="http://schemas.openxmlformats.org/drawingml/2006/main">
            <a:off x="3604617" y="1714500"/>
            <a:ext cx="2411016" cy="4286250"/>
          </a:xfrm>
          <a:prstGeom xmlns:a="http://schemas.openxmlformats.org/drawingml/2006/main" prst="roundRect">
            <a:avLst>
              <a:gd name="adj" fmla="val 8148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1B6EC-0B95-488E-93E9-C755117CA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905000"/>
            <a:ext cx="3810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28D9B2"/>
                </a:solidFill>
              </a:defRPr>
            </a:pPr>
            <a:r>
              <a:rPr sz="1800" b="1">
                <a:solidFill>
                  <a:srgbClr val="28D9B2"/>
                </a:solidFill>
              </a:rPr>
              <a:t>Örnek kullanım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8ED458-A7D5-49BC-B369-610B5A5942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50507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DCFAB2-D05D-434F-92A9-EE3377FFE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428875"/>
            <a:ext cx="414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Akşam konforu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E35B68-C727-4878-AD43-601C44819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2724150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FD8D1"/>
                </a:solidFill>
              </a:defRPr>
            </a:pPr>
            <a:r>
              <a:rPr sz="1200" b="0">
                <a:solidFill>
                  <a:srgbClr val="BFD8D1"/>
                </a:solidFill>
              </a:rPr>
              <a:t>Seçili günlerde aydınlatmayı, perdeyi ve sıcaklığı istenen duruma getirin.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FC05D85-0D0B-47B6-AEB2-63D4A9549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00450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4C2AEC-7C72-4F0F-BB1C-C36C71078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524250"/>
            <a:ext cx="414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Sensörle tepki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F13909-BE9F-41D8-81CF-4E7AB0C4D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3819525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FD8D1"/>
                </a:solidFill>
              </a:defRPr>
            </a:pPr>
            <a:r>
              <a:rPr sz="1200" b="0">
                <a:solidFill>
                  <a:srgbClr val="BFD8D1"/>
                </a:solidFill>
              </a:rPr>
              <a:t>Varlık veya kontak durumu değiştiğinde yetkili cihazları otomatik çalıştırın.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6C32E5-8A98-4C9F-AA09-103CED371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695825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8D9B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FE4F9-3E1A-444F-9777-0FDE86BC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619625"/>
            <a:ext cx="41433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Kontrol sizde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047B8B-5E3B-4136-90DB-20A75F822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96125" y="4914900"/>
            <a:ext cx="41433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BFD8D1"/>
                </a:solidFill>
              </a:defRPr>
            </a:pPr>
            <a:r>
              <a:rPr sz="1200" b="0">
                <a:solidFill>
                  <a:srgbClr val="BFD8D1"/>
                </a:solidFill>
              </a:rPr>
              <a:t>Senaryoyu başlatın, durdurun, düzenleyin veya gerektiğinde kaldırın.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8107F-E6A6-42CE-A111-BD4C1ED31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KATRE S-BAS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5E2B8C-8300-47A9-BFE1-595C880D7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5373087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EEEC11-C5B1-4FAF-940F-F3513F9C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Paylaşım, erişim vermek değil; yetkiyi yönetmektir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DEEB78-775C-4D8F-88C6-401EF11A6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Cihaz sahibi master olarak kalır ve her client için izinleri ayrı ayrı belirler.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62D151-96A4-4972-96F7-8B8BF6D6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6245d1d2c14940"/>
          <a:stretch xmlns:a="http://schemas.openxmlformats.org/drawingml/2006/main"/>
        </p:blipFill>
        <p:spPr>
          <a:xfrm xmlns:a="http://schemas.openxmlformats.org/drawingml/2006/main">
            <a:off x="7646789" y="1695450"/>
            <a:ext cx="2518172" cy="4476750"/>
          </a:xfrm>
          <a:prstGeom xmlns:a="http://schemas.openxmlformats.org/drawingml/2006/main" prst="roundRect">
            <a:avLst>
              <a:gd name="adj" fmla="val 7333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902BEE-B4F3-4D3B-845F-ADAC4070C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9050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6F242E-E50C-4532-B569-DBD32935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1876425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7D4C92-71B7-4E93-B985-EEA782CA1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1857375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B1C"/>
                </a:solidFill>
              </a:defRPr>
            </a:pPr>
            <a:r>
              <a:rPr sz="1650" b="1">
                <a:solidFill>
                  <a:srgbClr val="071B1C"/>
                </a:solidFill>
              </a:rPr>
              <a:t>Cihazı görüntüleme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90BFDA-0D4B-43C3-A6DE-FF0632678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19375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5B62FC-3C53-4D24-A10E-D8B3ACBF2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590800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1EC804D-7D2C-4C51-947D-45F4BC27B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2571750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B1C"/>
                </a:solidFill>
              </a:defRPr>
            </a:pPr>
            <a:r>
              <a:rPr sz="1650" b="0">
                <a:solidFill>
                  <a:srgbClr val="071B1C"/>
                </a:solidFill>
              </a:rPr>
              <a:t>Cihazı kontrol etme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50847E-E67C-4EEE-9FEA-35E142BD2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37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0EB634-EA9C-4F79-88DB-D034995C0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3305175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4AE92-5E0D-423D-BD22-02280726B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3286125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B1C"/>
                </a:solidFill>
              </a:defRPr>
            </a:pPr>
            <a:r>
              <a:rPr sz="1650" b="0">
                <a:solidFill>
                  <a:srgbClr val="071B1C"/>
                </a:solidFill>
              </a:rPr>
              <a:t>Senaryo oluşturma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66977D-6C52-48B4-B5F2-CCB277778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48125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18F1D4-0956-4AE2-8124-5F5FD0A99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019550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3F2B70-D4BA-4DA0-AB9C-F560A20CE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000500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B1C"/>
                </a:solidFill>
              </a:defRPr>
            </a:pPr>
            <a:r>
              <a:rPr sz="1650" b="0">
                <a:solidFill>
                  <a:srgbClr val="071B1C"/>
                </a:solidFill>
              </a:rPr>
              <a:t>Senaryo düzenleme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C5CF54-A060-432D-A6FA-15592812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625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87F6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91A4DF-8E58-404D-9946-A0ACDCC2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4733925"/>
            <a:ext cx="1714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4FCC82-1BDB-451D-9FD3-09DB1DDFD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81125" y="4714875"/>
            <a:ext cx="4619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B1C"/>
                </a:solidFill>
              </a:defRPr>
            </a:pPr>
            <a:r>
              <a:rPr sz="1650" b="0">
                <a:solidFill>
                  <a:srgbClr val="071B1C"/>
                </a:solidFill>
              </a:rPr>
              <a:t>Senaryo silme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C5B7AE-9DAD-4E36-9A31-182F7D746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524500"/>
            <a:ext cx="5715000" cy="523875"/>
          </a:xfrm>
          <a:prstGeom xmlns:a="http://schemas.openxmlformats.org/drawingml/2006/main" prst="roundRect">
            <a:avLst>
              <a:gd name="adj" fmla="val 32727"/>
            </a:avLst>
          </a:prstGeom>
          <a:solidFill xmlns:a="http://schemas.openxmlformats.org/drawingml/2006/main">
            <a:srgbClr val="DDF1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95D697-25F8-4B17-A4A0-C3DD0528B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" y="5591175"/>
            <a:ext cx="5334000" cy="390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87F68"/>
                </a:solidFill>
              </a:defRPr>
            </a:pPr>
            <a:r>
              <a:rPr sz="1350" b="1">
                <a:solidFill>
                  <a:srgbClr val="087F68"/>
                </a:solidFill>
              </a:rPr>
              <a:t>Kayıtlı kullanıcı doğrulaması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6BA4529-52CA-44AA-84FD-51D9271AF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4F4B4B-FB6C-40B1-B10D-966A7DEBE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43435765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DC1B74A-A5E6-4CBC-ADC0-CE726284D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Güvenlik, platformun her katmanında uygulanır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4A1EF4-F40D-4C63-84E6-E6ED1EF2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Kullanıcı deneyimini zorlaştırmadan kimlik, yetki, iletişim ve veri güvenliği birlikte ele alınır.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FF853E-6051-4ED1-8F6E-92CFFE50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386E63-BB9D-4374-8C16-AF8E1FED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062A29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A7D0B7-710D-4F7D-93F6-149BA225D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193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Kimlik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2EE1A-767B-4377-B5F7-ACD91B976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4574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D1E5E0"/>
                </a:solidFill>
              </a:defRPr>
            </a:pPr>
            <a:r>
              <a:rPr sz="1275" b="0">
                <a:solidFill>
                  <a:srgbClr val="D1E5E0"/>
                </a:solidFill>
              </a:rPr>
              <a:t>E-posta doğrulaması, güçlü parola yaklaşımı ve CAPTCHA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32DEAE-FE67-45F0-9796-CB01D4C4D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1809750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2DE965-757F-43F5-BCA5-7C4FF4589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0193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Oturum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A885250-7A5C-481B-A47B-76227645F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4574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Güvenli oturum yönetimi ve çıkışta kimlik bilgilerinin sonlandırılması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B4626F-D163-420F-918A-0E91AFBC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809750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93D15C-4C3D-4EA1-81D2-ED4FC9FD1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01930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Yetki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7949ECF-E8F8-4EBA-9F92-2B543E29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245745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Sahiplik ve paylaşım izinlerinin sunucu tarafında yeniden kontrolü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271D7E-0987-4488-96E2-A54C3F651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762375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1F9559-678B-4E7D-B144-EE460AC36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719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İletişim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43ECAA-3870-4257-A315-23302A019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410075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Şifreli web trafiği ve TLS destekli cihaz haberleşmesi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78FF939-38EE-470D-9C4F-4F2FF19A7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762375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41C50E-435C-49D2-8160-DA9ACCDA7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9719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Erişim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E8A7A2-BECF-476F-8519-C2793B4CC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410075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Yönetim alanının ayrı ve ek erişim denetimleriyle korunması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F6CEE5-178F-412F-B1CE-FCCFFC5B3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762375"/>
            <a:ext cx="3333750" cy="1571625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75DDCD-027C-4197-8C4D-E03157C8F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39719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87F68"/>
                </a:solidFill>
              </a:defRPr>
            </a:pPr>
            <a:r>
              <a:rPr sz="1725" b="1">
                <a:solidFill>
                  <a:srgbClr val="087F68"/>
                </a:solidFill>
              </a:rPr>
              <a:t>Denetim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92BE1CA-317D-4973-99FE-C58FCD34F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24850" y="4410075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Hassas işlemler için istek sınırlama ve güvenlik kayıtları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1ACADF0-3B0F-454D-AEA2-A314C3E36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F72AFC-4216-43C3-8D90-F52FCC7E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6486582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462BC8-1DA9-46E0-ACA7-DB21F3F7C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Yönetim paneli, ürün yaşam döngüsünü görünür kılar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7C8385-DAE3-49C8-A438-87AB362AB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Yetkili ekipler kullanıcı, ürün, cihaz ve paylaşım kayıtlarını ortak merkezden yönetebilir.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FBBC0F-1A45-49FF-AB8F-74A63210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668EC1-4D99-41A2-98CE-7680CC3B4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00062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44DFF4-CFAD-4371-88B8-32FF67FF6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Ürün envanteri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2D6E59-B02A-47BB-87EA-9E6047335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43175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Model, ürün adı, seri numarası ve tarih bilgileri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003E33-906B-47C9-BFEE-F3E9299E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1857375"/>
            <a:ext cx="500062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709B64-5C33-4875-B29D-DC67E5A97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095500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Karekodu üretimi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5BE351-3ABA-4D0E-884E-F9F0B121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543175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Envanterdeki cihaz için basılabilir QR kod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882F7C-DA15-4CC0-A63E-87BB55F8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500062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A6C4F4-77A5-4115-A45A-1F0E4ADD6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048125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Kullanıcı yönetimi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25C1BD-0406-4097-B05A-EF2E592CB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95800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Kayıtların kontrollü görüntülenmesi ve yönetilmesi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2EFF6-BE3D-434A-AA29-AEF3A9A22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10000"/>
            <a:ext cx="5000625" cy="1619250"/>
          </a:xfrm>
          <a:prstGeom xmlns:a="http://schemas.openxmlformats.org/drawingml/2006/main" prst="roundRect">
            <a:avLst>
              <a:gd name="adj" fmla="val 1411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112065-0D6F-4C27-977A-73C27E1F1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048125"/>
            <a:ext cx="438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Paylaşım görünürlüğü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9E9830-9E92-4997-9C7B-8A7CA3858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95800"/>
            <a:ext cx="4381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Cihazın kimlerle ve hangi tarihte paylaşıldığı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29C906-0F5A-470B-9C1A-6AC4F0F22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534773-DFDE-402D-BF56-CD64CAC2A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05771987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C90CF6-4AE4-4F5E-9F74-B17D3A404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KATRE S-BAS farklı yapılara aynı işletim mantığını taşır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6C2A21-1047-40BD-AF3B-791999B8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Ölçek ve cihaz çeşitliliği değişse de kullanıcı deneyimi ve yetkilendirme yaklaşımı korunur.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426662-1D1B-4D7D-BE2D-01E23596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6C01B-8B0C-4EBC-B6AA-E07039EC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9526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8D9B2"/>
                </a:solidFill>
              </a:defRPr>
            </a:pPr>
            <a:r>
              <a:rPr sz="2400" b="1">
                <a:solidFill>
                  <a:srgbClr val="28D9B2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D953FC-FEC1-43C0-822B-9B0876645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5717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1B1C"/>
                </a:solidFill>
              </a:defRPr>
            </a:pPr>
            <a:r>
              <a:rPr sz="1725" b="1">
                <a:solidFill>
                  <a:srgbClr val="071B1C"/>
                </a:solidFill>
              </a:rPr>
              <a:t>Konut ve rezidans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F26CD2-9300-4334-BD33-CFEA0E99E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86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Konfor, enerji ve güvenlik kontrollerini tek uygulamada birleştirin.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ACB5B7-E83C-4E69-ACE1-115990DF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76250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BD4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B6152D-B379-47E2-9CC5-F2B2D53D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19526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8D9B2"/>
                </a:solidFill>
              </a:defRPr>
            </a:pPr>
            <a:r>
              <a:rPr sz="2400" b="1">
                <a:solidFill>
                  <a:srgbClr val="28D9B2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FD9D6F-E468-4760-8E34-6154A0F0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5717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1B1C"/>
                </a:solidFill>
              </a:defRPr>
            </a:pPr>
            <a:r>
              <a:rPr sz="1725" b="1">
                <a:solidFill>
                  <a:srgbClr val="071B1C"/>
                </a:solidFill>
              </a:rPr>
              <a:t>Ofis ve ticari alan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20B475-9C36-4D3C-914E-86B0748FF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3286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Ortak alanları, iklimi ve aydınlatmayı senaryolarla yönetin.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EC450D-F590-4394-B352-61500830E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76250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BD4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F26AD2-8ECC-43CA-93D1-94C83E341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19526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8D9B2"/>
                </a:solidFill>
              </a:defRPr>
            </a:pPr>
            <a:r>
              <a:rPr sz="2400" b="1">
                <a:solidFill>
                  <a:srgbClr val="28D9B2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76EA1-2124-4F43-9362-8C8165171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25717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1B1C"/>
                </a:solidFill>
              </a:defRPr>
            </a:pPr>
            <a:r>
              <a:rPr sz="1725" b="1">
                <a:solidFill>
                  <a:srgbClr val="071B1C"/>
                </a:solidFill>
              </a:rPr>
              <a:t>Otel ve turizm tesisi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190C82-C750-4F99-A80C-38774851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3286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Oda deneyimini standartlaştırın, operasyonel kontrolü kolaylaştırın.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5DB6FA-FAC4-4C48-AA17-537FA512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6975" y="476250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BD4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BD683D-47B2-4BDD-8357-B30A1BE5B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1952625"/>
            <a:ext cx="571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400" b="1">
                <a:solidFill>
                  <a:srgbClr val="28D9B2"/>
                </a:solidFill>
              </a:defRPr>
            </a:pPr>
            <a:r>
              <a:rPr sz="2400" b="1">
                <a:solidFill>
                  <a:srgbClr val="28D9B2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1F4B2C-ECC2-4173-9B72-0AF002C2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2571750"/>
            <a:ext cx="2381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071B1C"/>
                </a:solidFill>
              </a:defRPr>
            </a:pPr>
            <a:r>
              <a:rPr sz="1725" b="1">
                <a:solidFill>
                  <a:srgbClr val="071B1C"/>
                </a:solidFill>
              </a:rPr>
              <a:t>Küçük tesis ve saha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C3C9C0-224C-45CA-9BC0-AF359FDDC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3286125"/>
            <a:ext cx="233362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0746E"/>
                </a:solidFill>
              </a:defRPr>
            </a:pPr>
            <a:r>
              <a:rPr sz="1275" b="0">
                <a:solidFill>
                  <a:srgbClr val="60746E"/>
                </a:solidFill>
              </a:rPr>
              <a:t>Sensör durumlarını izleyin, uzaktan yetkili müdahale sağlayın.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698F7F-1FC1-4278-B09B-84F902D98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58275" y="4762500"/>
            <a:ext cx="2190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C9DBD4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6F441B-8B13-40E8-9F05-0012AEA82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381625"/>
            <a:ext cx="10668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Tek platform • kontrollü erişim • senaryo otomasyonu • ölçeklenebilir cihaz yapısı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D4C557-E58D-4093-A4E9-692145AFA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997FCD-0A25-4336-A555-842B667A8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90811979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62A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0A4C92-5CBF-4EBF-B5B9-A51AB8E9A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FFFFFF"/>
                </a:solidFill>
              </a:defRPr>
            </a:pPr>
            <a:r>
              <a:rPr sz="2850" b="1">
                <a:solidFill>
                  <a:srgbClr val="FFFFFF"/>
                </a:solidFill>
              </a:rPr>
              <a:t>Müşteri için değer, teknolojinin ötesindedir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590FD17-1B7F-4ABF-9248-8A1A2D92E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00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BFD8D1"/>
                </a:solidFill>
              </a:defRPr>
            </a:pPr>
            <a:r>
              <a:rPr sz="1350" b="0">
                <a:solidFill>
                  <a:srgbClr val="BFD8D1"/>
                </a:solidFill>
              </a:rPr>
              <a:t>KATRE S-BAS günlük kullanımı sadeleştirirken işletme tarafında kontrol ve görünürlük sağlar.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A2B816-950B-4618-8FB6-732D58199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85737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Daha sade deneyim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022D81-2414-4B6F-861B-2640FE4B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1857375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0E4DF"/>
                </a:solidFill>
              </a:defRPr>
            </a:pPr>
            <a:r>
              <a:rPr sz="1350" b="0">
                <a:solidFill>
                  <a:srgbClr val="D0E4DF"/>
                </a:solidFill>
              </a:rPr>
              <a:t>Tek arayüz ve cihaz tipine uygun kontroller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219F1-8A37-445D-86BA-70686D532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384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Daha az tekrar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332D38-5921-47CA-A314-848124C5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283845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0E4DF"/>
                </a:solidFill>
              </a:defRPr>
            </a:pPr>
            <a:r>
              <a:rPr sz="1350" b="0">
                <a:solidFill>
                  <a:srgbClr val="D0E4DF"/>
                </a:solidFill>
              </a:rPr>
              <a:t>Zaman ve koşul temelli senaryolar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22A21B-D8DA-4A3D-93CB-1333A1ED0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819525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Daha kontrollü paylaşım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A74E7-FCC1-4612-8147-4CA537D62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3819525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0E4DF"/>
                </a:solidFill>
              </a:defRPr>
            </a:pPr>
            <a:r>
              <a:rPr sz="1350" b="0">
                <a:solidFill>
                  <a:srgbClr val="D0E4DF"/>
                </a:solidFill>
              </a:rPr>
              <a:t>Kişiye ve işleme göre ayrıntılı izinler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B8768D-0AE3-45F2-BC7F-61CDE418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0060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28D9B2"/>
                </a:solidFill>
              </a:defRPr>
            </a:pPr>
            <a:r>
              <a:rPr sz="1725" b="1">
                <a:solidFill>
                  <a:srgbClr val="28D9B2"/>
                </a:solidFill>
              </a:rPr>
              <a:t>Daha güçlü marka bağı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0CC2C6-6F90-4472-853D-54975CC62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33875" y="4800600"/>
            <a:ext cx="6286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0E4DF"/>
                </a:solidFill>
              </a:defRPr>
            </a:pPr>
            <a:r>
              <a:rPr sz="1350" b="0">
                <a:solidFill>
                  <a:srgbClr val="D0E4DF"/>
                </a:solidFill>
              </a:rPr>
              <a:t>KATRE ekosistemi içinde tutarlı dijital deneyim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A7CF34-1C01-4726-99AD-B751A41DC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810250"/>
            <a:ext cx="8763000" cy="476250"/>
          </a:xfrm>
          <a:prstGeom xmlns:a="http://schemas.openxmlformats.org/drawingml/2006/main" prst="roundRect">
            <a:avLst>
              <a:gd name="adj" fmla="val 36000"/>
            </a:avLst>
          </a:prstGeom>
          <a:solidFill xmlns:a="http://schemas.openxmlformats.org/drawingml/2006/main">
            <a:srgbClr val="DDF1E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1D1F3C-0353-4E0A-A5D7-2FCBF5CD6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5876925"/>
            <a:ext cx="8382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87F68"/>
                </a:solidFill>
              </a:defRPr>
            </a:pPr>
            <a:r>
              <a:rPr sz="1350" b="1">
                <a:solidFill>
                  <a:srgbClr val="087F68"/>
                </a:solidFill>
              </a:rPr>
              <a:t>Akıllı bina deneyimini satış sonrasında da sürdüren dijital platform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D800FD-C264-40A7-971C-F44EFB097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KATRE S-BAS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2A3629-3D96-4126-9F1C-D510B15B7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97002044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EEF7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B293FD-AFE8-4401-B105-706D58B11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8150"/>
            <a:ext cx="10096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071B1C"/>
                </a:solidFill>
              </a:defRPr>
            </a:pPr>
            <a:r>
              <a:rPr sz="2700" b="1">
                <a:solidFill>
                  <a:srgbClr val="071B1C"/>
                </a:solidFill>
              </a:rPr>
              <a:t>Uygulama, marka deneyiminin sürekli temas noktasıdır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4B956F-8B3D-4B87-9CDD-E00746BEA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287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Tema, dil, cihaz isimleri ve kişiselleştirilebilir ana ekran kullanıcı bağlılığını destekler.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15EDE7-8979-4402-BD8B-C57E2483C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858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BD4"/>
            </a:solidFill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cc9c50a98249e3"/>
          <a:stretch xmlns:a="http://schemas.openxmlformats.org/drawingml/2006/main"/>
        </p:blipFill>
        <p:spPr>
          <a:xfrm xmlns:a="http://schemas.openxmlformats.org/drawingml/2006/main">
            <a:off x="1424285" y="1762125"/>
            <a:ext cx="2437805" cy="4333875"/>
          </a:xfrm>
          <a:prstGeom xmlns:a="http://schemas.openxmlformats.org/drawingml/2006/main" prst="roundRect">
            <a:avLst>
              <a:gd name="adj" fmla="val 6984"/>
            </a:avLst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77b190c32041a5"/>
          <a:stretch xmlns:a="http://schemas.openxmlformats.org/drawingml/2006/main"/>
        </p:blipFill>
        <p:spPr>
          <a:xfrm xmlns:a="http://schemas.openxmlformats.org/drawingml/2006/main">
            <a:off x="4758035" y="1762125"/>
            <a:ext cx="2437805" cy="4333875"/>
          </a:xfrm>
          <a:prstGeom xmlns:a="http://schemas.openxmlformats.org/drawingml/2006/main" prst="roundRect">
            <a:avLst>
              <a:gd name="adj" fmla="val 6984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1150F4-5A93-4830-8CF7-493CA63B0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47825" y="2428875"/>
            <a:ext cx="2047875" cy="3714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7F2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8CB0EA-B351-4A5F-A5FE-4BD3B036B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952625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087F68"/>
                </a:solidFill>
              </a:defRPr>
            </a:pPr>
            <a:r>
              <a:rPr sz="1875" b="1">
                <a:solidFill>
                  <a:srgbClr val="087F68"/>
                </a:solidFill>
              </a:rPr>
              <a:t>Kişiselleştirme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BC8B04-74EB-47F4-8558-953BFD70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76500"/>
            <a:ext cx="304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071B1C"/>
                </a:solidFill>
              </a:defRPr>
            </a:pPr>
            <a:r>
              <a:rPr sz="1425" b="0">
                <a:solidFill>
                  <a:srgbClr val="071B1C"/>
                </a:solidFill>
              </a:rPr>
              <a:t>Sekiz tema seçeneği</a:t>
            </a:r>
          </a:p>
          <a:p xmlns:a="http://schemas.openxmlformats.org/drawingml/2006/main">
            <a:pPr algn="l">
              <a:defRPr sz="1425" b="0">
                <a:solidFill>
                  <a:srgbClr val="071B1C"/>
                </a:solidFill>
              </a:defRPr>
            </a:pPr>
            <a:r>
              <a:rPr sz="1425" b="0">
                <a:solidFill>
                  <a:srgbClr val="071B1C"/>
                </a:solidFill>
              </a:rPr>
              <a:t>Türkçe ve İngilizce arayüz</a:t>
            </a:r>
          </a:p>
          <a:p xmlns:a="http://schemas.openxmlformats.org/drawingml/2006/main">
            <a:pPr algn="l">
              <a:defRPr sz="1425" b="0">
                <a:solidFill>
                  <a:srgbClr val="071B1C"/>
                </a:solidFill>
              </a:defRPr>
            </a:pPr>
            <a:r>
              <a:rPr sz="1425" b="0">
                <a:solidFill>
                  <a:srgbClr val="071B1C"/>
                </a:solidFill>
              </a:rPr>
              <a:t>Düzenlenebilir cihaz ve kanal adları</a:t>
            </a:r>
          </a:p>
          <a:p xmlns:a="http://schemas.openxmlformats.org/drawingml/2006/main">
            <a:pPr algn="l">
              <a:defRPr sz="1425" b="0">
                <a:solidFill>
                  <a:srgbClr val="071B1C"/>
                </a:solidFill>
              </a:defRPr>
            </a:pPr>
            <a:r>
              <a:rPr sz="1425" b="0">
                <a:solidFill>
                  <a:srgbClr val="071B1C"/>
                </a:solidFill>
              </a:rPr>
              <a:t>Oda ve lokasyon temelli görünüm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9F7A72-8D74-43D7-9ED0-4024F558C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810125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087F68"/>
                </a:solidFill>
              </a:defRPr>
            </a:pPr>
            <a:r>
              <a:rPr sz="1800" b="1">
                <a:solidFill>
                  <a:srgbClr val="087F68"/>
                </a:solidFill>
              </a:rPr>
              <a:t>Sonuç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530DCC-9BFD-4560-A462-856253D3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238750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0746E"/>
                </a:solidFill>
              </a:defRPr>
            </a:pPr>
            <a:r>
              <a:rPr sz="1350" b="0">
                <a:solidFill>
                  <a:srgbClr val="60746E"/>
                </a:solidFill>
              </a:rPr>
              <a:t>Teknik sistemi, kullanıcı için anlaşılır ve markaya ait bir deneyime dönüştürür.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ED681-98B9-4091-82EF-69BB7E275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KATRE S-BAS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99750B-235C-42EA-B55B-596A694FD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60746E"/>
                </a:solidFill>
              </a:defRPr>
            </a:pPr>
            <a:r>
              <a:rPr sz="900" b="1">
                <a:solidFill>
                  <a:srgbClr val="60746E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4467073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3171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6a2f48c9884892"/>
          <a:stretch xmlns:a="http://schemas.openxmlformats.org/drawingml/2006/main"/>
        </p:blipFill>
        <p:spPr>
          <a:xfrm xmlns:a="http://schemas.openxmlformats.org/drawingml/2006/main">
            <a:off x="742950" y="685800"/>
            <a:ext cx="1714500" cy="1714500"/>
          </a:xfrm>
          <a:prstGeom xmlns:a="http://schemas.openxmlformats.org/drawingml/2006/main" prst="roundRect">
            <a:avLst>
              <a:gd name="adj" fmla="val 12222"/>
            </a:avLst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D26A0-26B0-439C-BB21-704FBB9B4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62250"/>
            <a:ext cx="6858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Bir sonraki binayı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birlikte akıllandıralım.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304E314-449C-4230-A142-C5017FEF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524375"/>
            <a:ext cx="857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8D9B2"/>
                </a:solidFill>
              </a:defRPr>
            </a:pPr>
            <a:r>
              <a:rPr sz="1650" b="1">
                <a:solidFill>
                  <a:srgbClr val="28D9B2"/>
                </a:solidFill>
              </a:rPr>
              <a:t>İhtiyaç analizi → cihaz planı → pilot kurulum → devreye alma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FCA711-58BD-4F31-8D00-86DAEDC7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86375"/>
            <a:ext cx="857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BFD8D1"/>
                </a:solidFill>
              </a:defRPr>
            </a:pPr>
            <a:r>
              <a:rPr sz="1275" b="0">
                <a:solidFill>
                  <a:srgbClr val="BFD8D1"/>
                </a:solidFill>
              </a:rPr>
              <a:t>KATRE Elektrik Elektronik Mühendislik İnş. Tur. San. Tic. Ltd. Şti.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941C99-D2C3-4DAD-B214-D9CB79F33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667375"/>
            <a:ext cx="571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s-bas@katreelektrik.com.tr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BA1057-A80C-4270-B86C-1EE80922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419850"/>
            <a:ext cx="2095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KATRE S-BAS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5CD72-A50B-40CE-9888-D543C035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19850"/>
            <a:ext cx="571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1">
                <a:solidFill>
                  <a:srgbClr val="9CC4BA"/>
                </a:solidFill>
              </a:defRPr>
            </a:pPr>
            <a:r>
              <a:rPr sz="900" b="1">
                <a:solidFill>
                  <a:srgbClr val="9CC4BA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721209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2026-08-13T08:49:48.5690000Z</dcterms:created>
  <dcterms:modified xsi:type="dcterms:W3CDTF">2026-08-13T08:49:48.5690000Z</dcterms:modified>
</coreProperties>
</file>