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1341e9ccad46ba" /><Relationship Type="http://schemas.openxmlformats.org/officeDocument/2006/relationships/extended-properties" Target="/docProps/app.xml" Id="Rec8c86693e974476" /><Relationship Type="http://schemas.openxmlformats.org/officeDocument/2006/relationships/officeDocument" Target="/ppt/presentation.xml" Id="Re12ee8be3ac44d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502c82538047eb"/>
  </p:sldMasterIdLst>
  <p:notesMasterIdLst>
    <p:notesMasterId xmlns:r="http://schemas.openxmlformats.org/officeDocument/2006/relationships" r:id="R21a4c0fee58b40b0"/>
  </p:notesMasterIdLst>
  <p:sldIdLst>
    <p:sldId xmlns:r="http://schemas.openxmlformats.org/officeDocument/2006/relationships" id="256" r:id="Rd3b41c1f1afe43b9"/>
    <p:sldId xmlns:r="http://schemas.openxmlformats.org/officeDocument/2006/relationships" id="257" r:id="R89072daa447942ca"/>
    <p:sldId xmlns:r="http://schemas.openxmlformats.org/officeDocument/2006/relationships" id="258" r:id="R9a0cdab819ec4ef5"/>
    <p:sldId xmlns:r="http://schemas.openxmlformats.org/officeDocument/2006/relationships" id="259" r:id="R2f1dd941d0d44d8a"/>
    <p:sldId xmlns:r="http://schemas.openxmlformats.org/officeDocument/2006/relationships" id="260" r:id="Rc12cdd06f0484b73"/>
    <p:sldId xmlns:r="http://schemas.openxmlformats.org/officeDocument/2006/relationships" id="261" r:id="Re9c6bbfdd7db4015"/>
    <p:sldId xmlns:r="http://schemas.openxmlformats.org/officeDocument/2006/relationships" id="262" r:id="R35e1d56eee424ae1"/>
    <p:sldId xmlns:r="http://schemas.openxmlformats.org/officeDocument/2006/relationships" id="263" r:id="R3a9579dbeca949d3"/>
    <p:sldId xmlns:r="http://schemas.openxmlformats.org/officeDocument/2006/relationships" id="264" r:id="Rc16cfa5e70c345a7"/>
    <p:sldId xmlns:r="http://schemas.openxmlformats.org/officeDocument/2006/relationships" id="265" r:id="R9849c85d579641af"/>
    <p:sldId xmlns:r="http://schemas.openxmlformats.org/officeDocument/2006/relationships" id="266" r:id="Ra1583d3aa05243f4"/>
    <p:sldId xmlns:r="http://schemas.openxmlformats.org/officeDocument/2006/relationships" id="267" r:id="R41008f7baf044b74"/>
    <p:sldId xmlns:r="http://schemas.openxmlformats.org/officeDocument/2006/relationships" id="268" r:id="Rc6650c21842e48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36148183f848a1" /><Relationship Type="http://schemas.openxmlformats.org/officeDocument/2006/relationships/slideMaster" Target="/ppt/slideMasters/slideMaster1.xml" Id="R39502c82538047eb" /><Relationship Type="http://schemas.openxmlformats.org/officeDocument/2006/relationships/notesMaster" Target="/ppt/notesMasters/notesMaster1.xml" Id="R21a4c0fee58b40b0" /><Relationship Type="http://schemas.openxmlformats.org/officeDocument/2006/relationships/presProps" Target="/ppt/presProps.xml" Id="Ra681e27de31e40f8" /><Relationship Type="http://schemas.openxmlformats.org/officeDocument/2006/relationships/tableStyles" Target="/ppt/tableStyles.xml" Id="R8031c5bc5fe84d16" /><Relationship Type="http://schemas.openxmlformats.org/officeDocument/2006/relationships/slide" Target="/ppt/slides/slide1.xml" Id="Rd3b41c1f1afe43b9" /><Relationship Type="http://schemas.openxmlformats.org/officeDocument/2006/relationships/slide" Target="/ppt/slides/slide2.xml" Id="R89072daa447942ca" /><Relationship Type="http://schemas.openxmlformats.org/officeDocument/2006/relationships/slide" Target="/ppt/slides/slide3.xml" Id="R9a0cdab819ec4ef5" /><Relationship Type="http://schemas.openxmlformats.org/officeDocument/2006/relationships/slide" Target="/ppt/slides/slide4.xml" Id="R2f1dd941d0d44d8a" /><Relationship Type="http://schemas.openxmlformats.org/officeDocument/2006/relationships/slide" Target="/ppt/slides/slide5.xml" Id="Rc12cdd06f0484b73" /><Relationship Type="http://schemas.openxmlformats.org/officeDocument/2006/relationships/slide" Target="/ppt/slides/slide6.xml" Id="Re9c6bbfdd7db4015" /><Relationship Type="http://schemas.openxmlformats.org/officeDocument/2006/relationships/slide" Target="/ppt/slides/slide7.xml" Id="R35e1d56eee424ae1" /><Relationship Type="http://schemas.openxmlformats.org/officeDocument/2006/relationships/slide" Target="/ppt/slides/slide8.xml" Id="R3a9579dbeca949d3" /><Relationship Type="http://schemas.openxmlformats.org/officeDocument/2006/relationships/slide" Target="/ppt/slides/slide9.xml" Id="Rc16cfa5e70c345a7" /><Relationship Type="http://schemas.openxmlformats.org/officeDocument/2006/relationships/slide" Target="/ppt/slides/slide10.xml" Id="R9849c85d579641af" /><Relationship Type="http://schemas.openxmlformats.org/officeDocument/2006/relationships/slide" Target="/ppt/slides/slide11.xml" Id="Ra1583d3aa05243f4" /><Relationship Type="http://schemas.openxmlformats.org/officeDocument/2006/relationships/slide" Target="/ppt/slides/slide12.xml" Id="R41008f7baf044b74" /><Relationship Type="http://schemas.openxmlformats.org/officeDocument/2006/relationships/slide" Target="/ppt/slides/slide13.xml" Id="Rc6650c21842e48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9c01ed06d247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f2654995014e0a" /><Relationship Type="http://schemas.openxmlformats.org/officeDocument/2006/relationships/notesMaster" Target="/ppt/notesMasters/notesMaster1.xml" Id="Rd7fb97a2e75e47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09faab71724aae" /><Relationship Type="http://schemas.openxmlformats.org/officeDocument/2006/relationships/notesMaster" Target="/ppt/notesMasters/notesMaster1.xml" Id="R75c9fc6fb5e649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281aadfb6349a5" /><Relationship Type="http://schemas.openxmlformats.org/officeDocument/2006/relationships/notesMaster" Target="/ppt/notesMasters/notesMaster1.xml" Id="R3b23939adff64e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53f27298194c70" /><Relationship Type="http://schemas.openxmlformats.org/officeDocument/2006/relationships/notesMaster" Target="/ppt/notesMasters/notesMaster1.xml" Id="Ra2ded2a779b649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81ac3916b64d27" /><Relationship Type="http://schemas.openxmlformats.org/officeDocument/2006/relationships/notesMaster" Target="/ppt/notesMasters/notesMaster1.xml" Id="R0ad42645625b48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10148aa03b4785" /><Relationship Type="http://schemas.openxmlformats.org/officeDocument/2006/relationships/notesMaster" Target="/ppt/notesMasters/notesMaster1.xml" Id="R68522dc9169149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7a2b9a46624da8" /><Relationship Type="http://schemas.openxmlformats.org/officeDocument/2006/relationships/notesMaster" Target="/ppt/notesMasters/notesMaster1.xml" Id="R781506de9d8c48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2d2f985da8454d" /><Relationship Type="http://schemas.openxmlformats.org/officeDocument/2006/relationships/notesMaster" Target="/ppt/notesMasters/notesMaster1.xml" Id="R2495c1b23f6544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81f1a5589e4278" /><Relationship Type="http://schemas.openxmlformats.org/officeDocument/2006/relationships/notesMaster" Target="/ppt/notesMasters/notesMaster1.xml" Id="Reb2a84c4a0c348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be965c9ad04c0b" /><Relationship Type="http://schemas.openxmlformats.org/officeDocument/2006/relationships/notesMaster" Target="/ppt/notesMasters/notesMaster1.xml" Id="Rdeb8c50baec644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860d9068c64912" /><Relationship Type="http://schemas.openxmlformats.org/officeDocument/2006/relationships/notesMaster" Target="/ppt/notesMasters/notesMaster1.xml" Id="Rf53f1b68bfb44d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7a954c36077472f" /><Relationship Type="http://schemas.openxmlformats.org/officeDocument/2006/relationships/notesMaster" Target="/ppt/notesMasters/notesMaster1.xml" Id="Re017141a269244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80b09b908a411c" /><Relationship Type="http://schemas.openxmlformats.org/officeDocument/2006/relationships/notesMaster" Target="/ppt/notesMasters/notesMaster1.xml" Id="Re832990b9c6d4c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e13d711e0748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eb350bab2b4779" /><Relationship Type="http://schemas.openxmlformats.org/officeDocument/2006/relationships/slideLayout" Target="/ppt/slideLayouts/slideLayout1.xml" Id="R2755a40debb044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55a40debb044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78c641a7f492d" /><Relationship Type="http://schemas.openxmlformats.org/officeDocument/2006/relationships/image" Target="/ppt/media/image.png" Id="Rb044e0ad1f4142d9" /><Relationship Type="http://schemas.openxmlformats.org/officeDocument/2006/relationships/image" Target="/ppt/media/image2.png" Id="R41164e702bbf4f46" /><Relationship Type="http://schemas.openxmlformats.org/officeDocument/2006/relationships/notesSlide" Target="/ppt/notesSlides/notesSlide1.xml" Id="Rd1309653cae94b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cc863a6c54438" /><Relationship Type="http://schemas.openxmlformats.org/officeDocument/2006/relationships/notesSlide" Target="/ppt/notesSlides/notesSlide2.xml" Id="Re5b5aea1720e41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ed823faa50465e" /><Relationship Type="http://schemas.openxmlformats.org/officeDocument/2006/relationships/image" Target="/ppt/media/image3.png" Id="Rb0e21689a62b4161" /><Relationship Type="http://schemas.openxmlformats.org/officeDocument/2006/relationships/notesSlide" Target="/ppt/notesSlides/notesSlide3.xml" Id="R4b9d0c00b3bd4d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6fdc2f41644e6" /><Relationship Type="http://schemas.openxmlformats.org/officeDocument/2006/relationships/image" Target="/ppt/media/image4.png" Id="Rf03b909fc8524217" /><Relationship Type="http://schemas.openxmlformats.org/officeDocument/2006/relationships/notesSlide" Target="/ppt/notesSlides/notesSlide4.xml" Id="Rdf0d538d5cfb4b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3b0b4b5384f41" /><Relationship Type="http://schemas.openxmlformats.org/officeDocument/2006/relationships/image" Target="/ppt/media/image5.png" Id="R7d8ecfef6670429f" /><Relationship Type="http://schemas.openxmlformats.org/officeDocument/2006/relationships/notesSlide" Target="/ppt/notesSlides/notesSlide5.xml" Id="R8e1e2de52be34a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655716a504b5c" /><Relationship Type="http://schemas.openxmlformats.org/officeDocument/2006/relationships/image" Target="/ppt/media/image6.png" Id="R3526979c524044a4" /><Relationship Type="http://schemas.openxmlformats.org/officeDocument/2006/relationships/image" Target="/ppt/media/image7.png" Id="R07e3d5d1d25549bf" /><Relationship Type="http://schemas.openxmlformats.org/officeDocument/2006/relationships/notesSlide" Target="/ppt/notesSlides/notesSlide6.xml" Id="R85a9dcc913bd42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25433acbe4a32" /><Relationship Type="http://schemas.openxmlformats.org/officeDocument/2006/relationships/image" Target="/ppt/media/image8.png" Id="R2982535f2ebb46d6" /><Relationship Type="http://schemas.openxmlformats.org/officeDocument/2006/relationships/notesSlide" Target="/ppt/notesSlides/notesSlide7.xml" Id="R672fe3229d4e43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4d5a85b3b4611" /><Relationship Type="http://schemas.openxmlformats.org/officeDocument/2006/relationships/notesSlide" Target="/ppt/notesSlides/notesSlide8.xml" Id="Re2a27202f20444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e034f6b85477c" /><Relationship Type="http://schemas.openxmlformats.org/officeDocument/2006/relationships/notesSlide" Target="/ppt/notesSlides/notesSlide9.xml" Id="Rf5dfc41657f748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d62cfb475487f" /><Relationship Type="http://schemas.openxmlformats.org/officeDocument/2006/relationships/notesSlide" Target="/ppt/notesSlides/notesSlide10.xml" Id="R4e4effacc9bf49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275c033e145db" /><Relationship Type="http://schemas.openxmlformats.org/officeDocument/2006/relationships/notesSlide" Target="/ppt/notesSlides/notesSlide11.xml" Id="Re1b47629d9b94f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c029e7f2b4a10" /><Relationship Type="http://schemas.openxmlformats.org/officeDocument/2006/relationships/image" Target="/ppt/media/image9.png" Id="R8365b1f2c4a443aa" /><Relationship Type="http://schemas.openxmlformats.org/officeDocument/2006/relationships/image" Target="/ppt/media/image10.png" Id="R2ec10e56fb184562" /><Relationship Type="http://schemas.openxmlformats.org/officeDocument/2006/relationships/notesSlide" Target="/ppt/notesSlides/notesSlide12.xml" Id="R3f7fb738f9bc4e3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66aa886d94b6f" /><Relationship Type="http://schemas.openxmlformats.org/officeDocument/2006/relationships/image" Target="/ppt/media/image11.png" Id="R9c1c5f3c30e543cc" /><Relationship Type="http://schemas.openxmlformats.org/officeDocument/2006/relationships/notesSlide" Target="/ppt/notesSlides/notesSlide13.xml" Id="Rcd50e7227ce84c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317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4e0ad1f4142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953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ED425-519E-45FE-9566-4D9AA551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718">
              <a:alpha val="72157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164e702bbf4f46"/>
          <a:stretch xmlns:a="http://schemas.openxmlformats.org/drawingml/2006/main"/>
        </p:blipFill>
        <p:spPr>
          <a:xfrm xmlns:a="http://schemas.openxmlformats.org/drawingml/2006/main">
            <a:off x="685800" y="552450"/>
            <a:ext cx="1524000" cy="1524000"/>
          </a:xfrm>
          <a:prstGeom xmlns:a="http://schemas.openxmlformats.org/drawingml/2006/main" prst="roundRect">
            <a:avLst>
              <a:gd name="adj" fmla="val 13750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BF238-14CA-4310-9179-E9E998DA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7239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Buildings no longer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just operate;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they think with you.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2AB8C-13EF-41BD-8A42-5ED9ECD0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8D9B2"/>
                </a:solidFill>
              </a:defRPr>
            </a:pPr>
            <a:r>
              <a:rPr sz="1800" b="1">
                <a:solidFill>
                  <a:srgbClr val="28D9B2"/>
                </a:solidFill>
              </a:rPr>
              <a:t>KATRE S-BAS • Smart Building Automation Platform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49D08-BAAC-4C8E-8E88-E8BC8BAA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C5DDD7"/>
                </a:solidFill>
              </a:defRPr>
            </a:pPr>
            <a:r>
              <a:rPr sz="1350" b="0">
                <a:solidFill>
                  <a:srgbClr val="C5DDD7"/>
                </a:solidFill>
              </a:rPr>
              <a:t>Sales and solution presentation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BE08F-20A9-42C4-AA5D-6F6662BF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AD69A-77EF-49EA-BCBE-E8E5EA2E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42976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37A038-26B1-4132-826A-B44CB409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Fragmented systems make management harder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0F124-EDE8-4906-8D8F-6AD56C15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Users expect fewer apps, clearer control and more secure access.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E1EEAB-24B8-4278-B487-EC788D23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95C79-2D88-4353-B29F-783093A5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DD872-D7F5-4DC8-BC42-20D52714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7645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Fragmented control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E57AC-4359-4E6F-8D1B-735C861A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05075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Lighting, climate, curtains, outlets and sensors managed through different methods.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37B9E-32C2-4DFD-8D04-F2627735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57375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65BF7-9933-47F1-8AC7-AD3431EB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7645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Unclear status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EE0F1-CC1F-423F-991E-E0DC3AAB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05075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No single view of whether a device is on, online or at the correct value.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50596-D612-4E16-B6E6-8CB5B689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0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16C452-C0ED-4696-B6FF-0B3B87E4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290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Difficult sharing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BA7D7-EE54-4D0A-BD86-BF854D4C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577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Controlled access for family, employees or facility staff becomes complex.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CFCAF-CFB3-4C02-897F-A2AD24D3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24C39-8ABE-4218-BE41-07C094F7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290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Manual operation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6DDBD-9D98-4D3D-A361-BDED301C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4577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Repeated daily tasks remain dependent on user intervention.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87C8B5-8006-49D2-9175-1623D6E7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FE8CB-35BA-49F9-AF1F-E0FC5504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773192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BE1CA-4352-4821-8BC8-145669A4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One app, one integrated building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5D4CB-FF30-445A-95AE-19B6C508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KATRE S-BAS brings devices, users and automation rules together on a shared platform.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D0C4B-8CFE-4E5D-B8DB-5CA28EE3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21689a62b41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37289" y="1666875"/>
            <a:ext cx="2518172" cy="4476750"/>
          </a:xfrm>
          <a:prstGeom xmlns:a="http://schemas.openxmlformats.org/drawingml/2006/main" prst="round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DEF02-D19D-4D86-9DDE-B115F327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3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2FB06-E2BD-47B0-9100-C33E6564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57375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Control from one place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C4CCC0-D6E4-4FF5-84CE-C3592791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52650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Monitor room and device status in real time and directly manage supported devices.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4B9AA-47D5-403E-A89B-784A8B20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337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61BD2-7976-42E2-8DD6-0B3103B6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0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A personal experience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06D49-586C-4CD9-99B6-AFCC7D90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52775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Language, region and theme options adapt the interface to each user.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1300D-AB33-4C61-B129-13C76034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933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1A4A9-8CFD-4A7D-B135-06075B31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57625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Automation and scenarios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3E1669-B9E6-4F91-BFAD-574C1490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52900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Define device behavior by time, day of the week or sensor conditions.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A20E16-8ABB-4576-BF5F-C2288E64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933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60B015-1873-4C15-8985-4AF26749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Secure sharing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0F9A8-3F9A-49A8-9292-F4B50E9D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53025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Controlled use with detailed permissions defined by the device owner.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53DDA-C481-4DA3-8A12-D2EC48E0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AA7E7C-A249-4EB9-A3FD-596D2EAF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48907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653D8C-0D0D-4ECA-A9D2-B0D691BF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Simple setup, controlled device verification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CCF4B-507F-4E96-94A3-DB37851C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Scan the QR code, verify the product, select the room and start using 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4AC24-1B76-40B0-8B67-72D9EC9A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b909fc85242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7731" y="1809750"/>
            <a:ext cx="2357438" cy="4191000"/>
          </a:xfrm>
          <a:prstGeom xmlns:a="http://schemas.openxmlformats.org/drawingml/2006/main" prst="round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71D27-D5D6-4221-B85F-06A226FF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7907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E5B1A-0676-45A8-ADD3-17315ABA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Scan the QR code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99786-9BAB-4983-932C-0534D5B6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13360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The application reads the serial number.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D56B4-DA1C-45D6-95D0-6D054D4A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84797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40F114-4537-4489-9A7C-940E5314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8479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Verify inventory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F663E-2C94-4CE9-8489-BDFA72C5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90875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The product and serial number are checked on the server.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4B4505-D2EF-470F-9E79-CEA56C35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90525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4F35C-CA82-49CD-BEBB-A5A2E618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9052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Assign a room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B76C24-9DC9-4DB3-8DB5-A0D662FB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24815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The user selects the room where the device belongs.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36CC9-3176-44E6-B1F9-19DBCBE4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96252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35841-AC09-4A6F-924C-2C39E753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9625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Start controlling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5AA39-69FF-4267-A8A7-DBDC48F1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305425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The correct controls appear automatically for the device type.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7B246-4F8D-4A1E-90AD-5F14732E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C31C09-D500-4E12-B810-F012AA1D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43158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5C073A-803F-47C8-AE13-613FACAA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Purpose-built controls for every device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1DFF1-6BD8-4995-A5DF-E6326A06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Users see only the controls they need while technical complexity stays in the background.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276EF-83FE-4EC5-A895-22E1F07F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ecfef667042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54609" y="1714500"/>
            <a:ext cx="2491383" cy="4429125"/>
          </a:xfrm>
          <a:prstGeom xmlns:a="http://schemas.openxmlformats.org/drawingml/2006/main" prst="round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6235C-338E-4C7C-9875-EB222C4E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Dimmer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36C0C-888A-4671-9197-CA016BC2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09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Power and brightness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D4BCB-6C4B-4B53-976F-4129DAFE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24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A80C8-BD17-4497-BFE3-334AC846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43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Control unit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9F7C7-13CB-42B5-A62D-6D996BAB7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Multiple channels by model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781B2-898F-4845-A000-912E4318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0576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6C9F82-F985-43E8-A84F-EE04E144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76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Thermostat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AFE1A1-598D-4C9C-A801-C95FE8A8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76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Target and room temperature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B54DB-3F1F-4680-B17B-D6C71D0B4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391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88D9D-B7CD-4811-B93B-B123D30C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Curtain / shutter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3EF30-B9F7-434F-A3E8-AA97AA37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9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Up, down and stop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5FAD1-2FB0-4EFE-8EC1-DA833B87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24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72E498-1C50-4EAA-AEC9-3084A41C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43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Outlet and output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1B4EB-52A6-4959-AE60-6D9804466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5433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One-touch control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6BDB71-0392-4B4D-86A4-D7853D95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576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14A26B-D327-4A09-9FAF-27F7DEB84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Sensors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035872-8C20-421A-9DD0-13769703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76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Contact, presence and moisture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1A7CB6-524B-45F6-9067-E26D83BA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391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F21F10-48D7-4DA1-9EFB-B640198F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875B1C-DE09-48C9-B6EC-F9FAB3B0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683885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2A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D9EEB-43B9-4521-BC75-AB347D64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Turn routines into scenarios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36B91-7B9B-4F56-A98B-CE58CF71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4775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BFD8D1"/>
                </a:solidFill>
              </a:defRPr>
            </a:pPr>
            <a:r>
              <a:rPr sz="1350" b="0">
                <a:solidFill>
                  <a:srgbClr val="BFD8D1"/>
                </a:solidFill>
              </a:rPr>
              <a:t>Time and device status work together to deliver consistent automation.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6979c524044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4742" y="1714500"/>
            <a:ext cx="2411016" cy="4286250"/>
          </a:xfrm>
          <a:prstGeom xmlns:a="http://schemas.openxmlformats.org/drawingml/2006/main" prst="round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3d5d1d25549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04617" y="1714500"/>
            <a:ext cx="2411016" cy="4286250"/>
          </a:xfrm>
          <a:prstGeom xmlns:a="http://schemas.openxmlformats.org/drawingml/2006/main" prst="round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1B6EC-0B95-488E-93E9-C755117CA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050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8D9B2"/>
                </a:solidFill>
              </a:defRPr>
            </a:pPr>
            <a:r>
              <a:rPr sz="1800" b="1">
                <a:solidFill>
                  <a:srgbClr val="28D9B2"/>
                </a:solidFill>
              </a:rPr>
              <a:t>Example 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8ED458-A7D5-49BC-B369-610B5A59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05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CFAB2-D05D-434F-92A9-EE3377FF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428875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Evening comfort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35B68-C727-4878-AD43-601C4481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724150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Set lighting, curtains and temperature on selected days.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C05D85-0D0B-47B6-AEB2-63D4A954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00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C2AEC-7C72-4F0F-BB1C-C36C7107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524250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Sensor response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13909-BE9F-41D8-81CF-4E7AB0C4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8195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Automatically activate authorized devices when presence or contact status changes.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6C32E5-8A98-4C9F-AA09-103CED37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695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FE4F9-3E1A-444F-9777-0FDE86BC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619625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You stay in control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047B8B-5E3B-4136-90DB-20A75F82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14900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Start, stop, edit or remove a scenario whenever needed.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8107F-E6A6-42CE-A111-BD4C1ED3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5E2B8C-8300-47A9-BFE1-595C880D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537308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EEEC11-C5B1-4FAF-940F-F3513F9C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Sharing means managing permissions, not simply granting access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EEB78-775C-4D8F-88C6-401EF11A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The device owner remains the master and defines permissions separately for every client.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2D151-96A4-4972-96F7-8B8BF6D6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2535f2ebb46d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46789" y="1695450"/>
            <a:ext cx="2518172" cy="4476750"/>
          </a:xfrm>
          <a:prstGeom xmlns:a="http://schemas.openxmlformats.org/drawingml/2006/main" prst="round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02BEE-B4F3-4D3B-845F-ADAC4070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05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F242E-E50C-4532-B569-DBD32935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187642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D4C92-71B7-4E93-B985-EEA782CA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5737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View devices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0BFDA-0D4B-43C3-A6DE-FF063267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1937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B62FC-3C53-4D24-A10E-D8B3ACBF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590800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C804D-7D2C-4C51-947D-45F4BC27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71750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Control devices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0847E-E67C-4EEE-9FEA-35E142BD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0EB634-EA9C-4F79-88DB-D034995C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30517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4AE92-5E0D-423D-BD22-02280726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28612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Create scenarios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6977D-6C52-48B4-B5F2-CCB27777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4812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8F1D4-0956-4AE2-8124-5F5FD0A99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019550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F2B70-D4BA-4DA0-AB9C-F560A20C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00500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Edit scenarios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C5CF54-A060-432D-A6FA-15592812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1A4DF-8E58-404D-9946-A0ACDCC2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73392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FCC82-1BDB-451D-9FD3-09DB1DDF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1487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Delete scenarios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5B7AE-9DAD-4E36-9A31-182F7D74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524500"/>
            <a:ext cx="5715000" cy="523875"/>
          </a:xfrm>
          <a:prstGeom xmlns:a="http://schemas.openxmlformats.org/drawingml/2006/main" prst="roundRect">
            <a:avLst>
              <a:gd name="adj" fmla="val 32727"/>
            </a:avLst>
          </a:prstGeom>
          <a:solidFill xmlns:a="http://schemas.openxmlformats.org/drawingml/2006/main">
            <a:srgbClr val="DDF1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5D697-25F8-4B17-A4A0-C3DD0528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91175"/>
            <a:ext cx="5334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87F68"/>
                </a:solidFill>
              </a:defRPr>
            </a:pPr>
            <a:r>
              <a:rPr sz="1350" b="1">
                <a:solidFill>
                  <a:srgbClr val="087F68"/>
                </a:solidFill>
              </a:rPr>
              <a:t>Registered user verification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BA4529-52CA-44AA-84FD-51D9271A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4F4B4B-FB6C-40B1-B10D-966A7DEB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343576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C1B74A-A5E6-4CBC-ADC0-CE726284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Security is applied at every layer of the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A1EF4-F40D-4C63-84E6-E6ED1EF2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Identity, authorization, communication and data security work together without complicating the user experience.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F853E-6051-4ED1-8F6E-92CFFE50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86E63-BB9D-4374-8C16-AF8E1FED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62A2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7D0B7-710D-4F7D-93F6-149BA225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Identity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2EE1A-767B-4377-B5F7-ACD91B97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1E5E0"/>
                </a:solidFill>
              </a:defRPr>
            </a:pPr>
            <a:r>
              <a:rPr sz="1275" b="0">
                <a:solidFill>
                  <a:srgbClr val="D1E5E0"/>
                </a:solidFill>
              </a:rPr>
              <a:t>Email verification, strong password practices and CAPTCHA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2DEAE-FE67-45F0-9796-CB01D4C4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DE965-757F-43F5-BCA5-7C4FF458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Session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85250-7A5C-481B-A47B-76227645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Secure session management and credential termination at logout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4626F-D163-420F-918A-0E91AFBC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3D15C-4C3D-4EA1-81D2-ED4FC9FD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Authorization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49ECF-E8F8-4EBA-9F92-2B543E29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Server-side validation of ownership and sharing permissions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271D7E-0987-4488-96E2-A54C3F65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1F9559-678B-4E7D-B144-EE460AC3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Communication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43ECAA-3870-4257-A315-23302A01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Encrypted web traffic and TLS-enabled device communication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FF939-38EE-470D-9C4F-4F2FF19A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1C50E-435C-49D2-8160-DA9ACCDA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Access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E8A7A2-BECF-476F-8519-C2793B4C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The administration area is protected with separate, additional access controls.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6CEE5-178F-412F-B1CE-FCCFFC5B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75DDCD-027C-4197-8C4D-E03157C8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Audit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BE1CA-317D-4973-99FE-C58FCD34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Rate limiting and security logs for sensitive operations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ACADF0-3B0F-454D-AEA2-A314C3E3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F72AFC-4216-43C3-8D90-F52FCC7E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648658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62BC8-1DA9-46E0-ACA7-DB21F3F7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The management panel makes the product lifecycle visible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C8385-DAE3-49C8-A438-87AB362A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Authorized teams manage user, product, device and sharing records from one center.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FBBC0F-1A45-49FF-AB8F-74A63210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68EC1-4D99-41A2-98CE-7680CC3B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4DFF4-CFAD-4371-88B8-32FF67FF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Product inventory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D6E59-B02A-47BB-87EA-9E604733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43175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Model, product name, serial number and date information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03E33-906B-47C9-BFEE-F3E9299E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857375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09B64-5C33-4875-B29D-DC67E5A9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QR code generation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5BE351-3ABA-4D0E-884E-F9F0B121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43175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Printable QR codes for inventory devices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82F7C-DA15-4CC0-A63E-87BB55F8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A6C4F4-77A5-4115-A45A-1F0E4ADD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User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5C1BD-0406-4097-B05A-EF2E592C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95800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Controlled viewing and management of records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2EFF6-BE3D-434A-AA29-AEF3A9A2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10000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12065-0D6F-4C27-977A-73C27E1F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Sharing visibility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E9830-9E92-4997-9C7B-8A7CA385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95800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See who a device was shared with and when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9C906-0F5A-470B-9C1A-6AC4F0F2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34773-DFDE-402D-BF56-CD64CAC2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577198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C90CF6-4AE4-4F5E-9F74-B17D3A40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KATRE S-BAS brings one operating model to different building types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C2A21-1047-40BD-AF3B-791999B8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Scale and device diversity may change; the user experience and authorization model remain consistent.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26662-1D1B-4D7D-BE2D-01E23596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6C01B-8B0C-4EBC-B6AA-E07039EC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953FC-FEC1-43C0-822B-9B087664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Homes and residences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26CD2-9300-4334-BD33-CFEA0E99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Unify comfort, energy and security controls in one app.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CB5B7-E83C-4E69-ACE1-115990DF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6152D-B379-47E2-9CC5-F2B2D53D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FD9D6F-E468-4760-8E34-6154A0F0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Offices and commercial spaces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0B475-9C36-4D3C-914E-86B0748F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Manage common areas, climate and lighting through scenarios.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C450D-F590-4394-B352-61500830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F26AD2-8ECC-43CA-93D1-94C83E34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76EA1-2124-4F43-9362-8C816517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Hotels and tourism facilities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90C82-C750-4F99-A80C-38774851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Standardize the room experience and simplify operational control.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DB6FA-FAC4-4C48-AA17-537FA512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BD683D-47B2-4BDD-8357-B30A1BE5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F4B2C-ECC2-4173-9B72-0AF002C2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Small facilities and sites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3C9C0-224C-45CA-9BC0-AF359FDD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Monitor sensor status and enable authorized remote intervention.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98F7F-1FC1-4278-B09B-84F902D9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F441B-8B13-40E8-9F05-0012AEA8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816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One platform • controlled access • scenario automation • scalable device architecture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4C557-E58D-4093-A4E9-692145AF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997FCD-0A25-4336-A555-842B667A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081197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A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0A4C92-5CBF-4EBF-B5B9-A51AB8E9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Customer value goes beyond technology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0FD17-1B7F-4ABF-9248-8A1A2D92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00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BFD8D1"/>
                </a:solidFill>
              </a:defRPr>
            </a:pPr>
            <a:r>
              <a:rPr sz="1350" b="0">
                <a:solidFill>
                  <a:srgbClr val="BFD8D1"/>
                </a:solidFill>
              </a:rPr>
              <a:t>KATRE S-BAS simplifies daily use while giving operators control and visibility.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2B816-950B-4618-8FB6-732D5819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573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A simpler experience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22D81-2414-4B6F-861B-2640FE4B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857375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One interface with controls designed for each device type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219F1-8A37-445D-86BA-70686D53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384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Less repetition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32D38-5921-47CA-A314-848124C5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8384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Time- and condition-based scenarios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2A21B-D8DA-4A3D-93CB-1333A1ED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95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More controlled sharing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A74E7-FCC1-4612-8147-4CA537D6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819525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Detailed permissions by person and operation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8768D-0AE3-45F2-BC7F-61CDE418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006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A stronger brand relationship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0CC2C6-6F90-4472-853D-54975CC6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8006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A consistent digital experience across the KATRE ecosystem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A7CF34-1C01-4726-99AD-B751A41D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810250"/>
            <a:ext cx="8763000" cy="476250"/>
          </a:xfrm>
          <a:prstGeom xmlns:a="http://schemas.openxmlformats.org/drawingml/2006/main" prst="roundRect">
            <a:avLst>
              <a:gd name="adj" fmla="val 36000"/>
            </a:avLst>
          </a:prstGeom>
          <a:solidFill xmlns:a="http://schemas.openxmlformats.org/drawingml/2006/main">
            <a:srgbClr val="DDF1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1D1F3C-0353-4E0A-A5D7-2FCBF5CD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876925"/>
            <a:ext cx="838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87F68"/>
                </a:solidFill>
              </a:defRPr>
            </a:pPr>
            <a:r>
              <a:rPr sz="1350" b="1">
                <a:solidFill>
                  <a:srgbClr val="087F68"/>
                </a:solidFill>
              </a:rPr>
              <a:t>A digital platform that extends the smart building experience beyond installation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D800FD-C264-40A7-971C-F44EFB09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2A3629-3D96-4126-9F1C-D510B15B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00204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293FD-AFE8-4401-B105-706D58B1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The app is the continuous touchpoint of the brand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B956F-8B3D-4B87-9CDD-E00746BE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Themes, languages, device names and a customizable home screen support user engagement.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5EDE7-8979-4402-BD8B-C57E2483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5b1f2c4a443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4285" y="1762125"/>
            <a:ext cx="2437805" cy="4333875"/>
          </a:xfrm>
          <a:prstGeom xmlns:a="http://schemas.openxmlformats.org/drawingml/2006/main" prst="round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c10e56fb18456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58035" y="1762125"/>
            <a:ext cx="2437805" cy="4333875"/>
          </a:xfrm>
          <a:prstGeom xmlns:a="http://schemas.openxmlformats.org/drawingml/2006/main" prst="round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150F4-5A93-4830-8CF7-493CA63B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2428875"/>
            <a:ext cx="20478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CB0EA-B351-4A5F-A5FE-4BD3B036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526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Personalization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C8B04-74EB-47F4-8558-953BFD70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76500"/>
            <a:ext cx="304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Eight theme options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Turkish and English interfaces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Editable device and channel names</a:t>
            </a:r>
          </a:p>
          <a:p xmlns:a="http://schemas.openxmlformats.org/drawingml/2006/main">
            <a:pPr algn="l">
              <a:buNone/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Room- and location-based views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F7A72-8D74-43D7-9ED0-4024F558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10125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Outcome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30DCC-9BFD-4560-A462-856253D3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387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Turns a technical system into a clear, branded user experience.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ED681-98B9-4091-82EF-69BB7E27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9750B-235C-42EA-B55B-596A694F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467073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317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1c5f3c30e543cc"/>
          <a:stretch xmlns:a="http://schemas.openxmlformats.org/drawingml/2006/main"/>
        </p:blipFill>
        <p:spPr>
          <a:xfrm xmlns:a="http://schemas.openxmlformats.org/drawingml/2006/main">
            <a:off x="742950" y="685800"/>
            <a:ext cx="1714500" cy="1714500"/>
          </a:xfrm>
          <a:prstGeom xmlns:a="http://schemas.openxmlformats.org/drawingml/2006/main" prst="roundRect">
            <a:avLst>
              <a:gd name="adj" fmla="val 12222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D26A0-26B0-439C-BB21-704FBB9B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622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Let’s make the next building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smarter together.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4E314-449C-4230-A142-C5017FEF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28D9B2"/>
                </a:solidFill>
              </a:defRPr>
            </a:pPr>
            <a:r>
              <a:rPr sz="1650" b="1">
                <a:solidFill>
                  <a:srgbClr val="28D9B2"/>
                </a:solidFill>
              </a:rPr>
              <a:t>Needs analysis → device plan → pilot installation → commissioning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CA711-58BD-4F31-8D00-86DAEDC7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863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BFD8D1"/>
                </a:solidFill>
              </a:defRPr>
            </a:pPr>
            <a:r>
              <a:rPr sz="1275" b="0">
                <a:solidFill>
                  <a:srgbClr val="BFD8D1"/>
                </a:solidFill>
              </a:rPr>
              <a:t>KATRE Elektrik Elektronik Engineering Construction Tourism Industry and Trade Ltd. Co.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41C99-D2C3-4DAD-B214-D9CB79F3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6737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s-bas@katreelektrik.com.tr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A1057-A80C-4270-B86C-1EE80922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5CD72-A50B-40CE-9888-D543C035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721209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2026-08-13T10:20:33.1390000Z</dcterms:created>
  <dcterms:modified xsi:type="dcterms:W3CDTF">2026-08-13T10:20:33.1390000Z</dcterms:modified>
</coreProperties>
</file>